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58" r:id="rId5"/>
    <p:sldId id="267" r:id="rId6"/>
    <p:sldId id="268" r:id="rId7"/>
    <p:sldId id="260" r:id="rId8"/>
    <p:sldId id="259" r:id="rId9"/>
    <p:sldId id="264" r:id="rId10"/>
    <p:sldId id="262" r:id="rId11"/>
    <p:sldId id="271" r:id="rId12"/>
    <p:sldId id="272" r:id="rId13"/>
    <p:sldId id="273" r:id="rId14"/>
    <p:sldId id="275" r:id="rId15"/>
    <p:sldId id="277" r:id="rId16"/>
    <p:sldId id="278" r:id="rId17"/>
    <p:sldId id="279" r:id="rId18"/>
    <p:sldId id="26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6AE7EB8D-0ED4-4E4B-A2CF-AEB1900183D8}" type="datetimeFigureOut">
              <a:rPr lang="en-US"/>
              <a:pPr>
                <a:defRPr/>
              </a:pPr>
              <a:t>1/23/2014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8142DFA-508A-4913-BBF4-0658B6532D1E}" type="slidenum">
              <a:rPr lang="en-US"/>
              <a:pPr>
                <a:defRPr/>
              </a:pPr>
              <a:t>‹#›</a:t>
            </a:fld>
            <a:endParaRPr lang="en-US"/>
          </a:p>
        </p:txBody>
      </p:sp>
    </p:spTree>
    <p:extLst>
      <p:ext uri="{BB962C8B-B14F-4D97-AF65-F5344CB8AC3E}">
        <p14:creationId xmlns:p14="http://schemas.microsoft.com/office/powerpoint/2010/main" val="2698065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204725E-4871-4E1A-9E08-EFF68B611211}" type="datetimeFigureOut">
              <a:rPr lang="en-US"/>
              <a:pPr>
                <a:defRPr/>
              </a:pPr>
              <a:t>1/23/2014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5F6B0B6-C512-4595-87AB-F2858FA9700B}" type="slidenum">
              <a:rPr lang="en-US"/>
              <a:pPr>
                <a:defRPr/>
              </a:pPr>
              <a:t>‹#›</a:t>
            </a:fld>
            <a:endParaRPr lang="en-US"/>
          </a:p>
        </p:txBody>
      </p:sp>
    </p:spTree>
    <p:extLst>
      <p:ext uri="{BB962C8B-B14F-4D97-AF65-F5344CB8AC3E}">
        <p14:creationId xmlns:p14="http://schemas.microsoft.com/office/powerpoint/2010/main" val="3888540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4ADC6D4-921F-48AF-9F19-B2B238A8EB53}" type="datetimeFigureOut">
              <a:rPr lang="en-US"/>
              <a:pPr>
                <a:defRPr/>
              </a:pPr>
              <a:t>1/23/2014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D553F10-F65A-4426-AD72-82811AB2F021}" type="slidenum">
              <a:rPr lang="en-US"/>
              <a:pPr>
                <a:defRPr/>
              </a:pPr>
              <a:t>‹#›</a:t>
            </a:fld>
            <a:endParaRPr lang="en-US"/>
          </a:p>
        </p:txBody>
      </p:sp>
    </p:spTree>
    <p:extLst>
      <p:ext uri="{BB962C8B-B14F-4D97-AF65-F5344CB8AC3E}">
        <p14:creationId xmlns:p14="http://schemas.microsoft.com/office/powerpoint/2010/main" val="2292311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C30EDCB-B487-4E43-A653-B60BC41FEE66}" type="datetimeFigureOut">
              <a:rPr lang="en-US"/>
              <a:pPr>
                <a:defRPr/>
              </a:pPr>
              <a:t>1/23/2014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0FDE6DB-0031-4C81-B9C7-E8486B2D9A3E}" type="slidenum">
              <a:rPr lang="en-US"/>
              <a:pPr>
                <a:defRPr/>
              </a:pPr>
              <a:t>‹#›</a:t>
            </a:fld>
            <a:endParaRPr lang="en-US"/>
          </a:p>
        </p:txBody>
      </p:sp>
    </p:spTree>
    <p:extLst>
      <p:ext uri="{BB962C8B-B14F-4D97-AF65-F5344CB8AC3E}">
        <p14:creationId xmlns:p14="http://schemas.microsoft.com/office/powerpoint/2010/main" val="552680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74BA785-0AC3-4CFE-B2C4-2F0F3D5F3E0C}" type="datetimeFigureOut">
              <a:rPr lang="en-US"/>
              <a:pPr>
                <a:defRPr/>
              </a:pPr>
              <a:t>1/23/2014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A79380-DCF6-488A-AAEE-54D6B623793F}" type="slidenum">
              <a:rPr lang="en-US"/>
              <a:pPr>
                <a:defRPr/>
              </a:pPr>
              <a:t>‹#›</a:t>
            </a:fld>
            <a:endParaRPr lang="en-US"/>
          </a:p>
        </p:txBody>
      </p:sp>
    </p:spTree>
    <p:extLst>
      <p:ext uri="{BB962C8B-B14F-4D97-AF65-F5344CB8AC3E}">
        <p14:creationId xmlns:p14="http://schemas.microsoft.com/office/powerpoint/2010/main" val="16215813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5BD0C0E-C8C9-4BA8-8F76-08F981FC4DD0}" type="datetimeFigureOut">
              <a:rPr lang="en-US"/>
              <a:pPr>
                <a:defRPr/>
              </a:pPr>
              <a:t>1/23/2014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759B2B6-9927-4AB2-AAAF-D76E62409A5B}" type="slidenum">
              <a:rPr lang="en-US"/>
              <a:pPr>
                <a:defRPr/>
              </a:pPr>
              <a:t>‹#›</a:t>
            </a:fld>
            <a:endParaRPr lang="en-US"/>
          </a:p>
        </p:txBody>
      </p:sp>
    </p:spTree>
    <p:extLst>
      <p:ext uri="{BB962C8B-B14F-4D97-AF65-F5344CB8AC3E}">
        <p14:creationId xmlns:p14="http://schemas.microsoft.com/office/powerpoint/2010/main" val="2272950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3D32E239-BB44-41A5-AA24-F58A1EC3000E}" type="datetimeFigureOut">
              <a:rPr lang="en-US"/>
              <a:pPr>
                <a:defRPr/>
              </a:pPr>
              <a:t>1/23/2014</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3FA01233-DA42-418F-B3F2-EA2F966DF788}" type="slidenum">
              <a:rPr lang="en-US"/>
              <a:pPr>
                <a:defRPr/>
              </a:pPr>
              <a:t>‹#›</a:t>
            </a:fld>
            <a:endParaRPr lang="en-US"/>
          </a:p>
        </p:txBody>
      </p:sp>
    </p:spTree>
    <p:extLst>
      <p:ext uri="{BB962C8B-B14F-4D97-AF65-F5344CB8AC3E}">
        <p14:creationId xmlns:p14="http://schemas.microsoft.com/office/powerpoint/2010/main" val="2580732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FEF6969-737C-41F1-87E5-24582B759737}" type="datetimeFigureOut">
              <a:rPr lang="en-US"/>
              <a:pPr>
                <a:defRPr/>
              </a:pPr>
              <a:t>1/23/2014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32E1131B-1E42-4BAD-BAA5-86460295E4B3}" type="slidenum">
              <a:rPr lang="en-US"/>
              <a:pPr>
                <a:defRPr/>
              </a:pPr>
              <a:t>‹#›</a:t>
            </a:fld>
            <a:endParaRPr lang="en-US"/>
          </a:p>
        </p:txBody>
      </p:sp>
    </p:spTree>
    <p:extLst>
      <p:ext uri="{BB962C8B-B14F-4D97-AF65-F5344CB8AC3E}">
        <p14:creationId xmlns:p14="http://schemas.microsoft.com/office/powerpoint/2010/main" val="3411032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0F63FE0B-784E-442E-84CC-B2AC4BC41F0D}" type="datetimeFigureOut">
              <a:rPr lang="en-US"/>
              <a:pPr>
                <a:defRPr/>
              </a:pPr>
              <a:t>1/23/2014</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0C71D99E-E880-428C-B441-C89C5305A4BE}" type="slidenum">
              <a:rPr lang="en-US"/>
              <a:pPr>
                <a:defRPr/>
              </a:pPr>
              <a:t>‹#›</a:t>
            </a:fld>
            <a:endParaRPr lang="en-US"/>
          </a:p>
        </p:txBody>
      </p:sp>
    </p:spTree>
    <p:extLst>
      <p:ext uri="{BB962C8B-B14F-4D97-AF65-F5344CB8AC3E}">
        <p14:creationId xmlns:p14="http://schemas.microsoft.com/office/powerpoint/2010/main" val="657915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E224C4C-E55A-44A7-962E-56FCA00B49C4}" type="datetimeFigureOut">
              <a:rPr lang="en-US"/>
              <a:pPr>
                <a:defRPr/>
              </a:pPr>
              <a:t>1/23/2014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B2EA4CE-6EB0-4E19-B32C-1DD19C581153}" type="slidenum">
              <a:rPr lang="en-US"/>
              <a:pPr>
                <a:defRPr/>
              </a:pPr>
              <a:t>‹#›</a:t>
            </a:fld>
            <a:endParaRPr lang="en-US"/>
          </a:p>
        </p:txBody>
      </p:sp>
    </p:spTree>
    <p:extLst>
      <p:ext uri="{BB962C8B-B14F-4D97-AF65-F5344CB8AC3E}">
        <p14:creationId xmlns:p14="http://schemas.microsoft.com/office/powerpoint/2010/main" val="316501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384EB0CC-B8DF-48B8-841B-67AA215BF7B6}" type="datetimeFigureOut">
              <a:rPr lang="en-US"/>
              <a:pPr>
                <a:defRPr/>
              </a:pPr>
              <a:t>1/23/2014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494D6E2-561E-4BB5-91DA-D1B46CE609B9}" type="slidenum">
              <a:rPr lang="en-US"/>
              <a:pPr>
                <a:defRPr/>
              </a:pPr>
              <a:t>‹#›</a:t>
            </a:fld>
            <a:endParaRPr lang="en-US"/>
          </a:p>
        </p:txBody>
      </p:sp>
    </p:spTree>
    <p:extLst>
      <p:ext uri="{BB962C8B-B14F-4D97-AF65-F5344CB8AC3E}">
        <p14:creationId xmlns:p14="http://schemas.microsoft.com/office/powerpoint/2010/main" val="3776392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C8E159FF-F202-408C-928A-E1B105A102E5}" type="datetimeFigureOut">
              <a:rPr lang="en-US"/>
              <a:pPr>
                <a:defRPr/>
              </a:pPr>
              <a:t>1/23/2014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9B33547E-58F0-4CD4-AFC0-5DC06FA8ECE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55"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fontAlgn="auto" hangingPunct="1">
              <a:spcAft>
                <a:spcPts val="0"/>
              </a:spcAft>
              <a:defRPr/>
            </a:pPr>
            <a:r>
              <a:rPr lang="en-US" dirty="0" smtClean="0"/>
              <a:t>Deepwater JOA Revisions Update</a:t>
            </a:r>
          </a:p>
        </p:txBody>
      </p:sp>
      <p:sp>
        <p:nvSpPr>
          <p:cNvPr id="3075" name="Subtitle 2"/>
          <p:cNvSpPr>
            <a:spLocks noGrp="1"/>
          </p:cNvSpPr>
          <p:nvPr>
            <p:ph type="subTitle" idx="1"/>
          </p:nvPr>
        </p:nvSpPr>
        <p:spPr>
          <a:xfrm>
            <a:off x="1371600" y="3332163"/>
            <a:ext cx="6400800" cy="1752600"/>
          </a:xfrm>
        </p:spPr>
        <p:txBody>
          <a:bodyPr/>
          <a:lstStyle/>
          <a:p>
            <a:pPr eaLnBrk="1" hangingPunct="1">
              <a:buFont typeface="Arial" charset="0"/>
              <a:buNone/>
            </a:pPr>
            <a:r>
              <a:rPr lang="en-US" smtClean="0"/>
              <a:t>Post Macondo Re-look</a:t>
            </a:r>
          </a:p>
        </p:txBody>
      </p:sp>
      <p:pic>
        <p:nvPicPr>
          <p:cNvPr id="307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59436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smtClean="0"/>
              <a:t>Article 24</a:t>
            </a:r>
          </a:p>
        </p:txBody>
      </p:sp>
      <p:sp>
        <p:nvSpPr>
          <p:cNvPr id="4099" name="Content Placeholder 2"/>
          <p:cNvSpPr>
            <a:spLocks noGrp="1"/>
          </p:cNvSpPr>
          <p:nvPr>
            <p:ph idx="1"/>
          </p:nvPr>
        </p:nvSpPr>
        <p:spPr>
          <a:xfrm>
            <a:off x="457200" y="1371600"/>
            <a:ext cx="8229600" cy="4937125"/>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en-US" sz="2600" dirty="0" smtClean="0"/>
              <a:t>Transfer of Interest provision </a:t>
            </a:r>
          </a:p>
          <a:p>
            <a:pPr marL="869315" lvl="1" indent="-411480" eaLnBrk="1" fontAlgn="auto" hangingPunct="1">
              <a:spcAft>
                <a:spcPts val="0"/>
              </a:spcAft>
              <a:buClr>
                <a:schemeClr val="tx1">
                  <a:shade val="95000"/>
                </a:schemeClr>
              </a:buClr>
              <a:buFont typeface="Wingdings 2"/>
              <a:buChar char=""/>
              <a:defRPr/>
            </a:pPr>
            <a:r>
              <a:rPr lang="en-US" dirty="0" smtClean="0"/>
              <a:t>Optional provisions for post-transfer liability:</a:t>
            </a:r>
          </a:p>
          <a:p>
            <a:pPr marL="1134427" lvl="2" indent="-411480" eaLnBrk="1" fontAlgn="auto" hangingPunct="1">
              <a:spcAft>
                <a:spcPts val="0"/>
              </a:spcAft>
              <a:buClr>
                <a:schemeClr val="tx1">
                  <a:shade val="95000"/>
                </a:schemeClr>
              </a:buClr>
              <a:buFont typeface="Wingdings 2"/>
              <a:buChar char=""/>
              <a:defRPr/>
            </a:pPr>
            <a:r>
              <a:rPr lang="en-US" dirty="0" smtClean="0"/>
              <a:t>Transferor remains liable for the obligations of its       Transferee after the effective date of the transfer; </a:t>
            </a:r>
          </a:p>
          <a:p>
            <a:pPr marL="722947" lvl="2" indent="0" eaLnBrk="1" fontAlgn="auto" hangingPunct="1">
              <a:spcAft>
                <a:spcPts val="0"/>
              </a:spcAft>
              <a:buClr>
                <a:schemeClr val="tx1">
                  <a:shade val="95000"/>
                </a:schemeClr>
              </a:buClr>
              <a:buNone/>
              <a:defRPr/>
            </a:pPr>
            <a:endParaRPr lang="en-US" dirty="0" smtClean="0"/>
          </a:p>
          <a:p>
            <a:pPr marL="1134427" lvl="2" indent="-411480" eaLnBrk="1" fontAlgn="auto" hangingPunct="1">
              <a:spcAft>
                <a:spcPts val="0"/>
              </a:spcAft>
              <a:buClr>
                <a:schemeClr val="tx1">
                  <a:shade val="95000"/>
                </a:schemeClr>
              </a:buClr>
              <a:buFont typeface="Wingdings 2"/>
              <a:buChar char=""/>
              <a:defRPr/>
            </a:pPr>
            <a:r>
              <a:rPr lang="en-US" dirty="0" smtClean="0"/>
              <a:t>Transferor is not responsible for the obligations of its transferee if transferee is a “financially capable” party, as defined in Article 24, at the time of the Transfer Notice; OR</a:t>
            </a:r>
          </a:p>
          <a:p>
            <a:pPr marL="722947" lvl="2" indent="0" eaLnBrk="1" fontAlgn="auto" hangingPunct="1">
              <a:spcAft>
                <a:spcPts val="0"/>
              </a:spcAft>
              <a:buClr>
                <a:schemeClr val="tx1">
                  <a:shade val="95000"/>
                </a:schemeClr>
              </a:buClr>
              <a:buNone/>
              <a:defRPr/>
            </a:pPr>
            <a:endParaRPr lang="en-US" dirty="0" smtClean="0"/>
          </a:p>
          <a:p>
            <a:pPr marL="1134427" lvl="2" indent="-411480" eaLnBrk="1" fontAlgn="auto" hangingPunct="1">
              <a:spcAft>
                <a:spcPts val="0"/>
              </a:spcAft>
              <a:buClr>
                <a:schemeClr val="tx1">
                  <a:shade val="95000"/>
                </a:schemeClr>
              </a:buClr>
              <a:buFont typeface="Wingdings 2"/>
              <a:buChar char=""/>
              <a:defRPr/>
            </a:pPr>
            <a:r>
              <a:rPr lang="en-US" dirty="0" smtClean="0"/>
              <a:t>Transferor is not responsible for obligations of the Transferee beyond the effective date of the transfer. </a:t>
            </a:r>
          </a:p>
          <a:p>
            <a:pPr marL="0" indent="0" eaLnBrk="1" fontAlgn="auto" hangingPunct="1">
              <a:spcAft>
                <a:spcPts val="0"/>
              </a:spcAft>
              <a:buClr>
                <a:schemeClr val="tx1">
                  <a:shade val="95000"/>
                </a:schemeClr>
              </a:buClr>
              <a:buFont typeface="Wingdings 2"/>
              <a:buNone/>
              <a:defRPr/>
            </a:pPr>
            <a:endParaRPr lang="en-US" sz="2200" dirty="0" smtClean="0"/>
          </a:p>
        </p:txBody>
      </p:sp>
      <p:pic>
        <p:nvPicPr>
          <p:cNvPr id="1126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9436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smtClean="0"/>
              <a:t>Article 24</a:t>
            </a:r>
          </a:p>
        </p:txBody>
      </p:sp>
      <p:sp>
        <p:nvSpPr>
          <p:cNvPr id="4099" name="Content Placeholder 2"/>
          <p:cNvSpPr>
            <a:spLocks noGrp="1"/>
          </p:cNvSpPr>
          <p:nvPr>
            <p:ph idx="1"/>
          </p:nvPr>
        </p:nvSpPr>
        <p:spPr>
          <a:xfrm>
            <a:off x="457200" y="1371600"/>
            <a:ext cx="8229600" cy="4937125"/>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en-US" sz="2600" dirty="0" smtClean="0"/>
              <a:t>Preferential Right to Purchase provision</a:t>
            </a:r>
          </a:p>
          <a:p>
            <a:pPr marL="869315" lvl="1" indent="-411480" eaLnBrk="1" fontAlgn="auto" hangingPunct="1">
              <a:spcAft>
                <a:spcPts val="0"/>
              </a:spcAft>
              <a:buClr>
                <a:schemeClr val="tx1">
                  <a:shade val="95000"/>
                </a:schemeClr>
              </a:buClr>
              <a:buFont typeface="Wingdings 2"/>
              <a:buChar char=""/>
              <a:defRPr/>
            </a:pPr>
            <a:r>
              <a:rPr lang="en-US" dirty="0" smtClean="0"/>
              <a:t>Clarifies right only extends to the property in the Contract Area, including if part of Package Sale</a:t>
            </a:r>
          </a:p>
          <a:p>
            <a:pPr marL="869315" lvl="1" indent="-411480" eaLnBrk="1" fontAlgn="auto" hangingPunct="1">
              <a:spcAft>
                <a:spcPts val="0"/>
              </a:spcAft>
              <a:buClr>
                <a:schemeClr val="tx1">
                  <a:shade val="95000"/>
                </a:schemeClr>
              </a:buClr>
              <a:buFont typeface="Wingdings 2"/>
              <a:buChar char=""/>
              <a:defRPr/>
            </a:pPr>
            <a:r>
              <a:rPr lang="en-US" dirty="0" smtClean="0"/>
              <a:t>Sets forth procedure if one or more, but not all, of the non-transferring parties exercise their preferential right:</a:t>
            </a:r>
          </a:p>
          <a:p>
            <a:pPr marL="1134427" lvl="2" indent="-411480" eaLnBrk="1" fontAlgn="auto" hangingPunct="1">
              <a:spcAft>
                <a:spcPts val="0"/>
              </a:spcAft>
              <a:buClr>
                <a:schemeClr val="tx1">
                  <a:shade val="95000"/>
                </a:schemeClr>
              </a:buClr>
              <a:buFont typeface="Wingdings 2"/>
              <a:buChar char=""/>
              <a:defRPr/>
            </a:pPr>
            <a:r>
              <a:rPr lang="en-US" sz="2200" dirty="0" smtClean="0"/>
              <a:t>Short additional period for exercising parties to determine the sharing of the Working Interest offered.</a:t>
            </a:r>
          </a:p>
          <a:p>
            <a:pPr marL="1134427" lvl="2" indent="-411480" eaLnBrk="1" fontAlgn="auto" hangingPunct="1">
              <a:spcAft>
                <a:spcPts val="0"/>
              </a:spcAft>
              <a:buClr>
                <a:schemeClr val="tx1">
                  <a:shade val="95000"/>
                </a:schemeClr>
              </a:buClr>
              <a:buFont typeface="Wingdings 2"/>
              <a:buChar char=""/>
              <a:defRPr/>
            </a:pPr>
            <a:r>
              <a:rPr lang="en-US" dirty="0" smtClean="0"/>
              <a:t>If exercising parties fail to make such determination with respect to the entire Working Interest offered, the elections are deemed withdrawn. </a:t>
            </a:r>
            <a:r>
              <a:rPr lang="en-US" sz="2200" dirty="0" smtClean="0"/>
              <a:t> </a:t>
            </a:r>
          </a:p>
          <a:p>
            <a:pPr marL="0" indent="0" eaLnBrk="1" fontAlgn="auto" hangingPunct="1">
              <a:spcAft>
                <a:spcPts val="0"/>
              </a:spcAft>
              <a:buClr>
                <a:schemeClr val="tx1">
                  <a:shade val="95000"/>
                </a:schemeClr>
              </a:buClr>
              <a:buFont typeface="Wingdings 2"/>
              <a:buNone/>
              <a:defRPr/>
            </a:pPr>
            <a:endParaRPr lang="en-US" dirty="0" smtClean="0"/>
          </a:p>
        </p:txBody>
      </p:sp>
      <p:pic>
        <p:nvPicPr>
          <p:cNvPr id="1126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9436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4754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smtClean="0"/>
              <a:t>Article 4</a:t>
            </a:r>
          </a:p>
        </p:txBody>
      </p:sp>
      <p:sp>
        <p:nvSpPr>
          <p:cNvPr id="4099" name="Content Placeholder 2"/>
          <p:cNvSpPr>
            <a:spLocks noGrp="1"/>
          </p:cNvSpPr>
          <p:nvPr>
            <p:ph idx="1"/>
          </p:nvPr>
        </p:nvSpPr>
        <p:spPr>
          <a:xfrm>
            <a:off x="457200" y="1371600"/>
            <a:ext cx="8229600" cy="4937125"/>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en-US" sz="2600" dirty="0" smtClean="0"/>
              <a:t>Operator, as a Non-Participating Party, cannot be required to conduct the Non-Consent Operation unless:</a:t>
            </a:r>
          </a:p>
          <a:p>
            <a:pPr marL="869315" lvl="1" indent="-411480" eaLnBrk="1" fontAlgn="auto" hangingPunct="1">
              <a:spcAft>
                <a:spcPts val="0"/>
              </a:spcAft>
              <a:buClr>
                <a:schemeClr val="tx1">
                  <a:shade val="95000"/>
                </a:schemeClr>
              </a:buClr>
              <a:buFont typeface="Wingdings 2"/>
              <a:buChar char=""/>
              <a:defRPr/>
            </a:pPr>
            <a:r>
              <a:rPr lang="en-US" dirty="0" smtClean="0"/>
              <a:t>Drilling rig is on location and Operator non-consents to supplemental AFE or after reaching Objective Depth; or</a:t>
            </a:r>
          </a:p>
          <a:p>
            <a:pPr marL="869315" lvl="1" indent="-411480" eaLnBrk="1" fontAlgn="auto" hangingPunct="1">
              <a:spcAft>
                <a:spcPts val="0"/>
              </a:spcAft>
              <a:buClr>
                <a:schemeClr val="tx1">
                  <a:shade val="95000"/>
                </a:schemeClr>
              </a:buClr>
              <a:buFont typeface="Wingdings 2"/>
              <a:buChar char=""/>
              <a:defRPr/>
            </a:pPr>
            <a:r>
              <a:rPr lang="en-US" dirty="0" smtClean="0"/>
              <a:t>Conducted on a Development System operated by Operator.</a:t>
            </a:r>
          </a:p>
          <a:p>
            <a:pPr marL="548640" indent="-411480" eaLnBrk="1" fontAlgn="auto" hangingPunct="1">
              <a:spcAft>
                <a:spcPts val="0"/>
              </a:spcAft>
              <a:buClr>
                <a:schemeClr val="tx1">
                  <a:shade val="95000"/>
                </a:schemeClr>
              </a:buClr>
              <a:buFont typeface="Wingdings 2"/>
              <a:buChar char=""/>
              <a:defRPr/>
            </a:pPr>
            <a:r>
              <a:rPr lang="en-US" sz="2600" dirty="0" smtClean="0"/>
              <a:t>Removal of Operator upon assignment </a:t>
            </a:r>
          </a:p>
          <a:p>
            <a:pPr marL="869315" lvl="1" indent="-411480" eaLnBrk="1" fontAlgn="auto" hangingPunct="1">
              <a:spcAft>
                <a:spcPts val="0"/>
              </a:spcAft>
              <a:buClr>
                <a:schemeClr val="tx1">
                  <a:shade val="95000"/>
                </a:schemeClr>
              </a:buClr>
              <a:buFont typeface="Wingdings 2"/>
              <a:buChar char=""/>
              <a:defRPr/>
            </a:pPr>
            <a:r>
              <a:rPr lang="en-US" dirty="0" smtClean="0"/>
              <a:t>Successor Operator must meet the threshold Working Interest used as the basis for the removal Vote of the outgoing Operator. </a:t>
            </a:r>
          </a:p>
          <a:p>
            <a:pPr marL="0" indent="0" eaLnBrk="1" fontAlgn="auto" hangingPunct="1">
              <a:spcAft>
                <a:spcPts val="0"/>
              </a:spcAft>
              <a:buClr>
                <a:schemeClr val="tx1">
                  <a:shade val="95000"/>
                </a:schemeClr>
              </a:buClr>
              <a:buFont typeface="Wingdings 2"/>
              <a:buNone/>
              <a:defRPr/>
            </a:pPr>
            <a:endParaRPr lang="en-US" dirty="0" smtClean="0"/>
          </a:p>
        </p:txBody>
      </p:sp>
      <p:pic>
        <p:nvPicPr>
          <p:cNvPr id="1126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9436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9825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smtClean="0"/>
              <a:t>Article 5</a:t>
            </a:r>
          </a:p>
        </p:txBody>
      </p:sp>
      <p:sp>
        <p:nvSpPr>
          <p:cNvPr id="4099" name="Content Placeholder 2"/>
          <p:cNvSpPr>
            <a:spLocks noGrp="1"/>
          </p:cNvSpPr>
          <p:nvPr>
            <p:ph idx="1"/>
          </p:nvPr>
        </p:nvSpPr>
        <p:spPr>
          <a:xfrm>
            <a:off x="457200" y="1371600"/>
            <a:ext cx="8229600" cy="4937125"/>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en-US" sz="2600" dirty="0" smtClean="0"/>
              <a:t>Workmanlike Conduct</a:t>
            </a:r>
          </a:p>
          <a:p>
            <a:pPr marL="869315" lvl="1" indent="-411480" eaLnBrk="1" fontAlgn="auto" hangingPunct="1">
              <a:spcAft>
                <a:spcPts val="0"/>
              </a:spcAft>
              <a:buClr>
                <a:schemeClr val="tx1">
                  <a:shade val="95000"/>
                </a:schemeClr>
              </a:buClr>
              <a:buFont typeface="Wingdings 2"/>
              <a:buChar char=""/>
              <a:defRPr/>
            </a:pPr>
            <a:r>
              <a:rPr lang="en-US" dirty="0" smtClean="0"/>
              <a:t>Operator’s liability is subject to Article 22.5</a:t>
            </a:r>
          </a:p>
          <a:p>
            <a:pPr marL="548640" indent="-411480" eaLnBrk="1" fontAlgn="auto" hangingPunct="1">
              <a:spcAft>
                <a:spcPts val="0"/>
              </a:spcAft>
              <a:buClr>
                <a:schemeClr val="tx1">
                  <a:shade val="95000"/>
                </a:schemeClr>
              </a:buClr>
              <a:buFont typeface="Wingdings 2"/>
              <a:buChar char=""/>
              <a:defRPr/>
            </a:pPr>
            <a:r>
              <a:rPr lang="en-US" sz="2600" dirty="0" smtClean="0"/>
              <a:t>Responsibilities of Operator refined</a:t>
            </a:r>
          </a:p>
          <a:p>
            <a:pPr marL="869315" lvl="1" indent="-411480" eaLnBrk="1" fontAlgn="auto" hangingPunct="1">
              <a:spcAft>
                <a:spcPts val="0"/>
              </a:spcAft>
              <a:buClr>
                <a:schemeClr val="tx1">
                  <a:shade val="95000"/>
                </a:schemeClr>
              </a:buClr>
              <a:buFont typeface="Wingdings 2"/>
              <a:buChar char=""/>
              <a:defRPr/>
            </a:pPr>
            <a:r>
              <a:rPr lang="en-US" dirty="0" smtClean="0"/>
              <a:t>Demonstrate well containment capability</a:t>
            </a:r>
          </a:p>
          <a:p>
            <a:pPr marL="869315" lvl="1" indent="-411480" eaLnBrk="1" fontAlgn="auto" hangingPunct="1">
              <a:spcAft>
                <a:spcPts val="0"/>
              </a:spcAft>
              <a:buClr>
                <a:schemeClr val="tx1">
                  <a:shade val="95000"/>
                </a:schemeClr>
              </a:buClr>
              <a:buFont typeface="Wingdings 2"/>
              <a:buChar char=""/>
              <a:defRPr/>
            </a:pPr>
            <a:r>
              <a:rPr lang="en-US" dirty="0" smtClean="0"/>
              <a:t>During an Emergency Response</a:t>
            </a:r>
          </a:p>
          <a:p>
            <a:pPr marL="1134427" lvl="2" indent="-411480" eaLnBrk="1" fontAlgn="auto" hangingPunct="1">
              <a:spcAft>
                <a:spcPts val="0"/>
              </a:spcAft>
              <a:buClr>
                <a:schemeClr val="tx1">
                  <a:shade val="95000"/>
                </a:schemeClr>
              </a:buClr>
              <a:buFont typeface="Wingdings 2"/>
              <a:buChar char=""/>
              <a:defRPr/>
            </a:pPr>
            <a:r>
              <a:rPr lang="en-US" dirty="0" smtClean="0"/>
              <a:t>Operator must report details of event and response measures (and/or plans) to Non-Operators within a certain time period</a:t>
            </a:r>
          </a:p>
          <a:p>
            <a:pPr marL="1134427" lvl="2" indent="-411480" eaLnBrk="1" fontAlgn="auto" hangingPunct="1">
              <a:spcAft>
                <a:spcPts val="0"/>
              </a:spcAft>
              <a:buClr>
                <a:schemeClr val="tx1">
                  <a:shade val="95000"/>
                </a:schemeClr>
              </a:buClr>
              <a:buFont typeface="Wingdings 2"/>
              <a:buChar char=""/>
              <a:defRPr/>
            </a:pPr>
            <a:r>
              <a:rPr lang="en-US" dirty="0" smtClean="0"/>
              <a:t>Operator must provide Non-Operators with non-binding cost estimates of response Costs.</a:t>
            </a:r>
          </a:p>
          <a:p>
            <a:pPr marL="0" indent="0" eaLnBrk="1" fontAlgn="auto" hangingPunct="1">
              <a:spcAft>
                <a:spcPts val="0"/>
              </a:spcAft>
              <a:buClr>
                <a:schemeClr val="tx1">
                  <a:shade val="95000"/>
                </a:schemeClr>
              </a:buClr>
              <a:buFont typeface="Wingdings 2"/>
              <a:buNone/>
              <a:defRPr/>
            </a:pPr>
            <a:endParaRPr lang="en-US" sz="2200" dirty="0" smtClean="0"/>
          </a:p>
        </p:txBody>
      </p:sp>
      <p:pic>
        <p:nvPicPr>
          <p:cNvPr id="1126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9436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19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smtClean="0"/>
              <a:t>Exhibit “B” - Insurance</a:t>
            </a:r>
          </a:p>
        </p:txBody>
      </p:sp>
      <p:sp>
        <p:nvSpPr>
          <p:cNvPr id="4099" name="Content Placeholder 2"/>
          <p:cNvSpPr>
            <a:spLocks noGrp="1"/>
          </p:cNvSpPr>
          <p:nvPr>
            <p:ph idx="1"/>
          </p:nvPr>
        </p:nvSpPr>
        <p:spPr>
          <a:xfrm>
            <a:off x="457200" y="1371600"/>
            <a:ext cx="8229600" cy="4937125"/>
          </a:xfrm>
        </p:spPr>
        <p:txBody>
          <a:bodyPr>
            <a:normAutofit/>
          </a:bodyPr>
          <a:lstStyle/>
          <a:p>
            <a:r>
              <a:rPr lang="en-US" sz="2600" dirty="0" smtClean="0"/>
              <a:t>The insurance exhibit does </a:t>
            </a:r>
            <a:r>
              <a:rPr lang="en-US" sz="2600" u="sng" dirty="0" smtClean="0"/>
              <a:t>not</a:t>
            </a:r>
            <a:r>
              <a:rPr lang="en-US" sz="2600" dirty="0" smtClean="0"/>
              <a:t> modify the agreed responsibilities and division of liabilities in the body of the JOA</a:t>
            </a:r>
          </a:p>
          <a:p>
            <a:r>
              <a:rPr lang="en-US" sz="2400" dirty="0"/>
              <a:t>S</a:t>
            </a:r>
            <a:r>
              <a:rPr lang="en-US" sz="2400" dirty="0" smtClean="0"/>
              <a:t>imilar structure to AIPN International Model Form JOA</a:t>
            </a:r>
          </a:p>
          <a:p>
            <a:r>
              <a:rPr lang="en-US" sz="2400" dirty="0" smtClean="0"/>
              <a:t>Balance: </a:t>
            </a:r>
          </a:p>
          <a:p>
            <a:pPr lvl="1"/>
            <a:r>
              <a:rPr lang="en-US" dirty="0" smtClean="0"/>
              <a:t>Protecting the Operator and Partners</a:t>
            </a:r>
          </a:p>
          <a:p>
            <a:pPr lvl="1"/>
            <a:r>
              <a:rPr lang="en-US" dirty="0" smtClean="0"/>
              <a:t>Allow Partners the freedom to make insurance decisions based on their own risk philosophies </a:t>
            </a:r>
          </a:p>
          <a:p>
            <a:pPr marL="0" indent="0" eaLnBrk="1" fontAlgn="auto" hangingPunct="1">
              <a:spcAft>
                <a:spcPts val="0"/>
              </a:spcAft>
              <a:buClr>
                <a:schemeClr val="tx1">
                  <a:shade val="95000"/>
                </a:schemeClr>
              </a:buClr>
              <a:buFont typeface="Wingdings 2"/>
              <a:buNone/>
              <a:defRPr/>
            </a:pPr>
            <a:endParaRPr lang="en-US" dirty="0" smtClean="0"/>
          </a:p>
        </p:txBody>
      </p:sp>
      <p:pic>
        <p:nvPicPr>
          <p:cNvPr id="1126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9436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8004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smtClean="0"/>
              <a:t>Exhibit “B” – Insurance</a:t>
            </a:r>
          </a:p>
        </p:txBody>
      </p:sp>
      <p:sp>
        <p:nvSpPr>
          <p:cNvPr id="4099" name="Content Placeholder 2"/>
          <p:cNvSpPr>
            <a:spLocks noGrp="1"/>
          </p:cNvSpPr>
          <p:nvPr>
            <p:ph idx="1"/>
          </p:nvPr>
        </p:nvSpPr>
        <p:spPr>
          <a:xfrm>
            <a:off x="457200" y="1371600"/>
            <a:ext cx="8229600" cy="4937125"/>
          </a:xfrm>
        </p:spPr>
        <p:txBody>
          <a:bodyPr>
            <a:normAutofit/>
          </a:bodyPr>
          <a:lstStyle/>
          <a:p>
            <a:r>
              <a:rPr lang="en-US" sz="2600" dirty="0" smtClean="0"/>
              <a:t>Operator provided coverage: 	</a:t>
            </a:r>
          </a:p>
          <a:p>
            <a:pPr lvl="1"/>
            <a:r>
              <a:rPr lang="en-US" dirty="0" smtClean="0"/>
              <a:t>Insurance required by law</a:t>
            </a:r>
          </a:p>
          <a:p>
            <a:pPr lvl="2"/>
            <a:r>
              <a:rPr lang="en-US" dirty="0" smtClean="0"/>
              <a:t>Worker’s Compensation and related </a:t>
            </a:r>
            <a:r>
              <a:rPr lang="en-US" dirty="0" err="1" smtClean="0"/>
              <a:t>coverages</a:t>
            </a:r>
            <a:endParaRPr lang="en-US" dirty="0" smtClean="0"/>
          </a:p>
          <a:p>
            <a:pPr lvl="1"/>
            <a:r>
              <a:rPr lang="en-US" dirty="0" smtClean="0"/>
              <a:t>Other insurance as voted on by Partners</a:t>
            </a:r>
          </a:p>
          <a:p>
            <a:pPr marL="1353502" lvl="3" indent="-411480" eaLnBrk="1" fontAlgn="auto" hangingPunct="1">
              <a:spcAft>
                <a:spcPts val="0"/>
              </a:spcAft>
              <a:buClr>
                <a:schemeClr val="tx1">
                  <a:shade val="95000"/>
                </a:schemeClr>
              </a:buClr>
              <a:buFont typeface="Wingdings 2"/>
              <a:buChar char=""/>
              <a:defRPr/>
            </a:pPr>
            <a:r>
              <a:rPr lang="en-US" sz="2200" dirty="0" smtClean="0"/>
              <a:t>Construction </a:t>
            </a:r>
            <a:r>
              <a:rPr lang="en-US" sz="2200" dirty="0"/>
              <a:t>All </a:t>
            </a:r>
            <a:r>
              <a:rPr lang="en-US" sz="2200" dirty="0" smtClean="0"/>
              <a:t>Risk</a:t>
            </a:r>
            <a:endParaRPr lang="en-US" sz="2200" dirty="0"/>
          </a:p>
          <a:p>
            <a:pPr marL="1353502" lvl="3" indent="-411480" eaLnBrk="1" fontAlgn="auto" hangingPunct="1">
              <a:spcAft>
                <a:spcPts val="0"/>
              </a:spcAft>
              <a:buClr>
                <a:schemeClr val="tx1">
                  <a:shade val="95000"/>
                </a:schemeClr>
              </a:buClr>
              <a:buFont typeface="Wingdings 2"/>
              <a:buChar char=""/>
              <a:defRPr/>
            </a:pPr>
            <a:r>
              <a:rPr lang="en-US" sz="2200" dirty="0" smtClean="0"/>
              <a:t>Cargo</a:t>
            </a:r>
          </a:p>
          <a:p>
            <a:pPr marL="548640" indent="-411480" eaLnBrk="1" fontAlgn="auto" hangingPunct="1">
              <a:spcAft>
                <a:spcPts val="0"/>
              </a:spcAft>
              <a:buClr>
                <a:schemeClr val="tx1">
                  <a:shade val="95000"/>
                </a:schemeClr>
              </a:buClr>
              <a:buFont typeface="Wingdings 2"/>
              <a:buChar char=""/>
              <a:defRPr/>
            </a:pPr>
            <a:r>
              <a:rPr lang="en-US" sz="2600" dirty="0" smtClean="0"/>
              <a:t>Partners </a:t>
            </a:r>
            <a:r>
              <a:rPr lang="en-US" sz="2600" dirty="0"/>
              <a:t>can “opt out” of Operator provided coverage if they have </a:t>
            </a:r>
            <a:r>
              <a:rPr lang="en-US" sz="2600" u="sng" dirty="0"/>
              <a:t>acceptable</a:t>
            </a:r>
            <a:r>
              <a:rPr lang="en-US" sz="2600" dirty="0"/>
              <a:t> alternative </a:t>
            </a:r>
            <a:r>
              <a:rPr lang="en-US" sz="2600" dirty="0" smtClean="0"/>
              <a:t>coverage </a:t>
            </a:r>
          </a:p>
          <a:p>
            <a:pPr marL="0" indent="0" eaLnBrk="1" fontAlgn="auto" hangingPunct="1">
              <a:spcAft>
                <a:spcPts val="0"/>
              </a:spcAft>
              <a:buClr>
                <a:schemeClr val="tx1">
                  <a:shade val="95000"/>
                </a:schemeClr>
              </a:buClr>
              <a:buFont typeface="Wingdings 2"/>
              <a:buNone/>
              <a:defRPr/>
            </a:pPr>
            <a:endParaRPr lang="en-US" dirty="0" smtClean="0"/>
          </a:p>
        </p:txBody>
      </p:sp>
      <p:pic>
        <p:nvPicPr>
          <p:cNvPr id="1126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9436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9282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smtClean="0"/>
              <a:t>Exhibit “B” - Insurance</a:t>
            </a:r>
          </a:p>
        </p:txBody>
      </p:sp>
      <p:sp>
        <p:nvSpPr>
          <p:cNvPr id="4099" name="Content Placeholder 2"/>
          <p:cNvSpPr>
            <a:spLocks noGrp="1"/>
          </p:cNvSpPr>
          <p:nvPr>
            <p:ph idx="1"/>
          </p:nvPr>
        </p:nvSpPr>
        <p:spPr>
          <a:xfrm>
            <a:off x="457200" y="1371600"/>
            <a:ext cx="8229600" cy="4937125"/>
          </a:xfrm>
        </p:spPr>
        <p:txBody>
          <a:bodyPr>
            <a:normAutofit lnSpcReduction="10000"/>
          </a:bodyPr>
          <a:lstStyle/>
          <a:p>
            <a:pPr marL="548640" indent="-411480" eaLnBrk="1" fontAlgn="auto" hangingPunct="1">
              <a:spcAft>
                <a:spcPts val="0"/>
              </a:spcAft>
              <a:buClr>
                <a:schemeClr val="tx1">
                  <a:shade val="95000"/>
                </a:schemeClr>
              </a:buClr>
              <a:buFont typeface="Wingdings 2"/>
              <a:buChar char=""/>
              <a:defRPr/>
            </a:pPr>
            <a:r>
              <a:rPr lang="en-US" sz="2600" dirty="0" smtClean="0"/>
              <a:t>Partner required coverage:</a:t>
            </a:r>
          </a:p>
          <a:p>
            <a:pPr marL="869315" lvl="1" indent="-411480" eaLnBrk="1" fontAlgn="auto" hangingPunct="1">
              <a:spcAft>
                <a:spcPts val="0"/>
              </a:spcAft>
              <a:buClr>
                <a:schemeClr val="tx1">
                  <a:shade val="95000"/>
                </a:schemeClr>
              </a:buClr>
              <a:buFont typeface="Wingdings 2"/>
              <a:buChar char=""/>
              <a:defRPr/>
            </a:pPr>
            <a:r>
              <a:rPr lang="en-US" dirty="0" smtClean="0"/>
              <a:t>Operator’s Extra Expense</a:t>
            </a:r>
          </a:p>
          <a:p>
            <a:pPr marL="869315" lvl="1" indent="-411480" eaLnBrk="1" fontAlgn="auto" hangingPunct="1">
              <a:spcAft>
                <a:spcPts val="0"/>
              </a:spcAft>
              <a:buClr>
                <a:schemeClr val="tx1">
                  <a:shade val="95000"/>
                </a:schemeClr>
              </a:buClr>
              <a:buFont typeface="Wingdings 2"/>
              <a:buChar char=""/>
              <a:defRPr/>
            </a:pPr>
            <a:r>
              <a:rPr lang="en-US" dirty="0" smtClean="0"/>
              <a:t>Third Party Liability</a:t>
            </a:r>
          </a:p>
          <a:p>
            <a:pPr marL="548640" indent="-411480" eaLnBrk="1" fontAlgn="auto" hangingPunct="1">
              <a:spcAft>
                <a:spcPts val="0"/>
              </a:spcAft>
              <a:buClr>
                <a:schemeClr val="tx1">
                  <a:shade val="95000"/>
                </a:schemeClr>
              </a:buClr>
              <a:buFont typeface="Wingdings 2"/>
              <a:buChar char=""/>
              <a:defRPr/>
            </a:pPr>
            <a:r>
              <a:rPr lang="en-US" sz="2600" dirty="0" smtClean="0"/>
              <a:t>Limits may be modified by vote</a:t>
            </a:r>
          </a:p>
          <a:p>
            <a:pPr marL="548640" indent="-411480" eaLnBrk="1" fontAlgn="auto" hangingPunct="1">
              <a:spcAft>
                <a:spcPts val="0"/>
              </a:spcAft>
              <a:buClr>
                <a:schemeClr val="tx1">
                  <a:shade val="95000"/>
                </a:schemeClr>
              </a:buClr>
              <a:buFont typeface="Wingdings 2"/>
              <a:buChar char=""/>
              <a:defRPr/>
            </a:pPr>
            <a:r>
              <a:rPr lang="en-US" sz="2600" dirty="0" smtClean="0"/>
              <a:t>Options:</a:t>
            </a:r>
          </a:p>
          <a:p>
            <a:pPr marL="869315" lvl="1" indent="-411480" eaLnBrk="1" fontAlgn="auto" hangingPunct="1">
              <a:spcAft>
                <a:spcPts val="0"/>
              </a:spcAft>
              <a:buClr>
                <a:schemeClr val="tx1">
                  <a:shade val="95000"/>
                </a:schemeClr>
              </a:buClr>
              <a:buFont typeface="Wingdings 2"/>
              <a:buChar char=""/>
              <a:defRPr/>
            </a:pPr>
            <a:r>
              <a:rPr lang="en-US" dirty="0" smtClean="0"/>
              <a:t>“Real” Insurance</a:t>
            </a:r>
          </a:p>
          <a:p>
            <a:pPr marL="869315" lvl="1" indent="-411480" eaLnBrk="1" fontAlgn="auto" hangingPunct="1">
              <a:spcAft>
                <a:spcPts val="0"/>
              </a:spcAft>
              <a:buClr>
                <a:schemeClr val="tx1">
                  <a:shade val="95000"/>
                </a:schemeClr>
              </a:buClr>
              <a:buFont typeface="Wingdings 2"/>
              <a:buChar char=""/>
              <a:defRPr/>
            </a:pPr>
            <a:r>
              <a:rPr lang="en-US" dirty="0" smtClean="0"/>
              <a:t>Self-Insurance (meaning no insurance)</a:t>
            </a:r>
          </a:p>
          <a:p>
            <a:pPr marL="869315" lvl="1" indent="-411480" eaLnBrk="1" fontAlgn="auto" hangingPunct="1">
              <a:spcAft>
                <a:spcPts val="0"/>
              </a:spcAft>
              <a:buClr>
                <a:schemeClr val="tx1">
                  <a:shade val="95000"/>
                </a:schemeClr>
              </a:buClr>
              <a:buFont typeface="Wingdings 2"/>
              <a:buChar char=""/>
              <a:defRPr/>
            </a:pPr>
            <a:r>
              <a:rPr lang="en-US" dirty="0" smtClean="0"/>
              <a:t>Captive Insurance</a:t>
            </a:r>
          </a:p>
          <a:p>
            <a:pPr marL="548640" indent="-411480" eaLnBrk="1" fontAlgn="auto" hangingPunct="1">
              <a:spcAft>
                <a:spcPts val="0"/>
              </a:spcAft>
              <a:buClr>
                <a:schemeClr val="tx1">
                  <a:shade val="95000"/>
                </a:schemeClr>
              </a:buClr>
              <a:buFont typeface="Wingdings 2"/>
              <a:buChar char=""/>
              <a:defRPr/>
            </a:pPr>
            <a:r>
              <a:rPr lang="en-US" sz="2600" dirty="0" smtClean="0"/>
              <a:t>Minimum financial tests must be met</a:t>
            </a:r>
          </a:p>
          <a:p>
            <a:pPr marL="869315" lvl="1" indent="-411480" eaLnBrk="1" fontAlgn="auto" hangingPunct="1">
              <a:spcAft>
                <a:spcPts val="0"/>
              </a:spcAft>
              <a:buClr>
                <a:schemeClr val="tx1">
                  <a:shade val="95000"/>
                </a:schemeClr>
              </a:buClr>
              <a:buFont typeface="Wingdings 2"/>
              <a:buChar char=""/>
              <a:defRPr/>
            </a:pPr>
            <a:r>
              <a:rPr lang="en-US" dirty="0" smtClean="0"/>
              <a:t>Parent Company may be used if limited PG is provided</a:t>
            </a:r>
          </a:p>
          <a:p>
            <a:pPr marL="869315" lvl="1" indent="-411480" eaLnBrk="1" fontAlgn="auto" hangingPunct="1">
              <a:spcAft>
                <a:spcPts val="0"/>
              </a:spcAft>
              <a:buClr>
                <a:schemeClr val="tx1">
                  <a:shade val="95000"/>
                </a:schemeClr>
              </a:buClr>
              <a:buFont typeface="Wingdings 2"/>
              <a:buChar char=""/>
              <a:defRPr/>
            </a:pPr>
            <a:r>
              <a:rPr lang="en-US" dirty="0" smtClean="0"/>
              <a:t>Optional Provision: Net Worth Test</a:t>
            </a:r>
          </a:p>
        </p:txBody>
      </p:sp>
      <p:pic>
        <p:nvPicPr>
          <p:cNvPr id="1126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9436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5631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smtClean="0"/>
              <a:t>Exhibit “B” - Insurance</a:t>
            </a:r>
          </a:p>
        </p:txBody>
      </p:sp>
      <p:sp>
        <p:nvSpPr>
          <p:cNvPr id="4099" name="Content Placeholder 2"/>
          <p:cNvSpPr>
            <a:spLocks noGrp="1"/>
          </p:cNvSpPr>
          <p:nvPr>
            <p:ph idx="1"/>
          </p:nvPr>
        </p:nvSpPr>
        <p:spPr>
          <a:xfrm>
            <a:off x="457200" y="1371600"/>
            <a:ext cx="8229600" cy="4937125"/>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en-US" sz="2600" dirty="0" smtClean="0"/>
              <a:t>Partner Insurance must include:</a:t>
            </a:r>
          </a:p>
          <a:p>
            <a:pPr marL="869315" lvl="1" indent="-411480" eaLnBrk="1" fontAlgn="auto" hangingPunct="1">
              <a:spcAft>
                <a:spcPts val="0"/>
              </a:spcAft>
              <a:buClr>
                <a:schemeClr val="tx1">
                  <a:shade val="95000"/>
                </a:schemeClr>
              </a:buClr>
              <a:buFont typeface="Wingdings 2"/>
              <a:buChar char=""/>
              <a:defRPr/>
            </a:pPr>
            <a:r>
              <a:rPr lang="en-US" dirty="0" smtClean="0"/>
              <a:t>Waiver of Subrogation</a:t>
            </a:r>
          </a:p>
          <a:p>
            <a:pPr marL="869315" lvl="1" indent="-411480" eaLnBrk="1" fontAlgn="auto" hangingPunct="1">
              <a:spcAft>
                <a:spcPts val="0"/>
              </a:spcAft>
              <a:buClr>
                <a:schemeClr val="tx1">
                  <a:shade val="95000"/>
                </a:schemeClr>
              </a:buClr>
              <a:buFont typeface="Wingdings 2"/>
              <a:buChar char=""/>
              <a:defRPr/>
            </a:pPr>
            <a:r>
              <a:rPr lang="en-US" dirty="0" smtClean="0"/>
              <a:t>30 Day notice of cancellation</a:t>
            </a:r>
          </a:p>
          <a:p>
            <a:pPr marL="869315" lvl="1" indent="-411480" eaLnBrk="1" fontAlgn="auto" hangingPunct="1">
              <a:spcAft>
                <a:spcPts val="0"/>
              </a:spcAft>
              <a:buClr>
                <a:schemeClr val="tx1">
                  <a:shade val="95000"/>
                </a:schemeClr>
              </a:buClr>
              <a:buFont typeface="Wingdings 2"/>
              <a:buChar char=""/>
              <a:defRPr/>
            </a:pPr>
            <a:r>
              <a:rPr lang="en-US" dirty="0" smtClean="0"/>
              <a:t>Primary</a:t>
            </a:r>
          </a:p>
          <a:p>
            <a:pPr marL="869315" lvl="1" indent="-411480" eaLnBrk="1" fontAlgn="auto" hangingPunct="1">
              <a:spcAft>
                <a:spcPts val="0"/>
              </a:spcAft>
              <a:buClr>
                <a:schemeClr val="tx1">
                  <a:shade val="95000"/>
                </a:schemeClr>
              </a:buClr>
              <a:buFont typeface="Wingdings 2"/>
              <a:buChar char=""/>
              <a:defRPr/>
            </a:pPr>
            <a:r>
              <a:rPr lang="en-US" dirty="0" smtClean="0"/>
              <a:t>Minimum financial/credit rating</a:t>
            </a:r>
          </a:p>
          <a:p>
            <a:pPr marL="548640" indent="-411480" eaLnBrk="1" fontAlgn="auto" hangingPunct="1">
              <a:spcAft>
                <a:spcPts val="0"/>
              </a:spcAft>
              <a:buClr>
                <a:schemeClr val="tx1">
                  <a:shade val="95000"/>
                </a:schemeClr>
              </a:buClr>
              <a:buFont typeface="Wingdings 2"/>
              <a:buChar char=""/>
              <a:defRPr/>
            </a:pPr>
            <a:r>
              <a:rPr lang="en-US" sz="2600" dirty="0" smtClean="0"/>
              <a:t>Subject to vote of non-failing partners, if a partner does not obtain proper insurance, the Operator may obtain the insurance and charge that partner</a:t>
            </a:r>
          </a:p>
          <a:p>
            <a:pPr marL="548640" indent="-411480" eaLnBrk="1" fontAlgn="auto" hangingPunct="1">
              <a:spcAft>
                <a:spcPts val="0"/>
              </a:spcAft>
              <a:buClr>
                <a:schemeClr val="tx1">
                  <a:shade val="95000"/>
                </a:schemeClr>
              </a:buClr>
              <a:buFont typeface="Wingdings 2"/>
              <a:buChar char=""/>
              <a:defRPr/>
            </a:pPr>
            <a:r>
              <a:rPr lang="en-US" sz="2600" dirty="0" smtClean="0"/>
              <a:t>Optional Provision:  Monitor Contractor insurance </a:t>
            </a:r>
          </a:p>
        </p:txBody>
      </p:sp>
      <p:pic>
        <p:nvPicPr>
          <p:cNvPr id="1126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9436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3972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smtClean="0"/>
              <a:t>Forward Plan</a:t>
            </a:r>
          </a:p>
        </p:txBody>
      </p:sp>
      <p:sp>
        <p:nvSpPr>
          <p:cNvPr id="12291" name="Content Placeholder 2"/>
          <p:cNvSpPr>
            <a:spLocks noGrp="1"/>
          </p:cNvSpPr>
          <p:nvPr>
            <p:ph idx="1"/>
          </p:nvPr>
        </p:nvSpPr>
        <p:spPr/>
        <p:txBody>
          <a:bodyPr/>
          <a:lstStyle/>
          <a:p>
            <a:pPr eaLnBrk="1" hangingPunct="1"/>
            <a:r>
              <a:rPr lang="en-US" dirty="0" smtClean="0"/>
              <a:t>Substantially Complete with Major Revisions to Articles</a:t>
            </a:r>
          </a:p>
          <a:p>
            <a:pPr lvl="1" eaLnBrk="1" hangingPunct="1"/>
            <a:r>
              <a:rPr lang="en-US" dirty="0" smtClean="0"/>
              <a:t>Need to Finalize Revisions to</a:t>
            </a:r>
          </a:p>
          <a:p>
            <a:pPr lvl="2" eaLnBrk="1" hangingPunct="1"/>
            <a:r>
              <a:rPr lang="en-US" dirty="0" smtClean="0"/>
              <a:t>Article 6 (Expenditures and Annual Operating Plan) </a:t>
            </a:r>
          </a:p>
          <a:p>
            <a:pPr lvl="2" eaLnBrk="1" hangingPunct="1"/>
            <a:r>
              <a:rPr lang="en-US" dirty="0" smtClean="0"/>
              <a:t>Exhibit “K” (Health, Safety, Environment) </a:t>
            </a:r>
          </a:p>
          <a:p>
            <a:pPr eaLnBrk="1" hangingPunct="1"/>
            <a:r>
              <a:rPr lang="en-US" dirty="0" smtClean="0"/>
              <a:t>Summer 2014-Adoption of Revised DW JOA (inclusive of all Exhibits)</a:t>
            </a:r>
          </a:p>
        </p:txBody>
      </p:sp>
      <p:pic>
        <p:nvPicPr>
          <p:cNvPr id="1229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57912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pPr algn="just"/>
            <a:r>
              <a:rPr lang="en-US" sz="2000" dirty="0"/>
              <a:t>The information provided in this presentation is for informational purposes only and is </a:t>
            </a:r>
            <a:r>
              <a:rPr lang="en-US" sz="2000" u="sng" dirty="0"/>
              <a:t>not intended as a substitute for legal advice</a:t>
            </a:r>
            <a:r>
              <a:rPr lang="en-US" sz="2000" dirty="0"/>
              <a:t>. Its applicability may depend on the facts of a particular situation.  Use of the information or any portion or variation thereof shall be at the sole discretion, risk and liability of the user parties.  The Outer Continental Shelf Advisory Board disclaims any and all interests or liability whatsoever for loss or damages that may result from use of the model form or portions or variations thereof.  Furthermore, the information provided in this presentation does not necessarily reflect the views of Anadarko Petroleum Corporation, nor do they constitute or imply Anadarko Petroleum Corporation’s endorsement, sponsorship, or recommendation of any such information.  Anadarko Petroleum Corporation disclaims any and all interests or liability whatsoever for loss or damages that may result from use of the information provided herein.</a:t>
            </a:r>
          </a:p>
          <a:p>
            <a:endParaRPr lang="en-US" sz="900" dirty="0"/>
          </a:p>
        </p:txBody>
      </p:sp>
    </p:spTree>
    <p:extLst>
      <p:ext uri="{BB962C8B-B14F-4D97-AF65-F5344CB8AC3E}">
        <p14:creationId xmlns:p14="http://schemas.microsoft.com/office/powerpoint/2010/main" val="503103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fontScale="90000"/>
          </a:bodyPr>
          <a:lstStyle/>
          <a:p>
            <a:pPr eaLnBrk="1" fontAlgn="auto" hangingPunct="1">
              <a:spcAft>
                <a:spcPts val="0"/>
              </a:spcAft>
              <a:defRPr/>
            </a:pPr>
            <a:r>
              <a:rPr lang="en-US" dirty="0" smtClean="0"/>
              <a:t/>
            </a:r>
            <a:br>
              <a:rPr lang="en-US" dirty="0" smtClean="0"/>
            </a:br>
            <a:r>
              <a:rPr lang="en-US" dirty="0" smtClean="0"/>
              <a:t>Participating Companies</a:t>
            </a:r>
          </a:p>
        </p:txBody>
      </p:sp>
      <p:sp>
        <p:nvSpPr>
          <p:cNvPr id="3" name="Content Placeholder 2"/>
          <p:cNvSpPr>
            <a:spLocks noGrp="1"/>
          </p:cNvSpPr>
          <p:nvPr>
            <p:ph idx="1"/>
          </p:nvPr>
        </p:nvSpPr>
        <p:spPr/>
        <p:txBody>
          <a:bodyPr rtlCol="0">
            <a:normAutofit fontScale="62500" lnSpcReduction="20000"/>
          </a:bodyPr>
          <a:lstStyle/>
          <a:p>
            <a:pPr marL="548640" indent="-411480" eaLnBrk="1" fontAlgn="auto" hangingPunct="1">
              <a:spcAft>
                <a:spcPts val="0"/>
              </a:spcAft>
              <a:buClr>
                <a:schemeClr val="tx1">
                  <a:shade val="95000"/>
                </a:schemeClr>
              </a:buClr>
              <a:buFont typeface="Arial" pitchFamily="34" charset="0"/>
              <a:buChar char="•"/>
              <a:defRPr/>
            </a:pPr>
            <a:r>
              <a:rPr lang="en-US" dirty="0" smtClean="0"/>
              <a:t>Anadarko</a:t>
            </a:r>
          </a:p>
          <a:p>
            <a:pPr marL="548640" indent="-411480" eaLnBrk="1" fontAlgn="auto" hangingPunct="1">
              <a:spcAft>
                <a:spcPts val="0"/>
              </a:spcAft>
              <a:buClr>
                <a:schemeClr val="tx1">
                  <a:shade val="95000"/>
                </a:schemeClr>
              </a:buClr>
              <a:buFont typeface="Arial" pitchFamily="34" charset="0"/>
              <a:buChar char="•"/>
              <a:defRPr/>
            </a:pPr>
            <a:r>
              <a:rPr lang="en-US" dirty="0" smtClean="0"/>
              <a:t>Apache</a:t>
            </a:r>
          </a:p>
          <a:p>
            <a:pPr marL="548640" indent="-411480" eaLnBrk="1" fontAlgn="auto" hangingPunct="1">
              <a:spcAft>
                <a:spcPts val="0"/>
              </a:spcAft>
              <a:buClr>
                <a:schemeClr val="tx1">
                  <a:shade val="95000"/>
                </a:schemeClr>
              </a:buClr>
              <a:buFont typeface="Arial" pitchFamily="34" charset="0"/>
              <a:buChar char="•"/>
              <a:defRPr/>
            </a:pPr>
            <a:r>
              <a:rPr lang="en-US" dirty="0" smtClean="0"/>
              <a:t>BP</a:t>
            </a:r>
          </a:p>
          <a:p>
            <a:pPr marL="548640" indent="-411480" eaLnBrk="1" fontAlgn="auto" hangingPunct="1">
              <a:spcAft>
                <a:spcPts val="0"/>
              </a:spcAft>
              <a:buClr>
                <a:schemeClr val="tx1">
                  <a:shade val="95000"/>
                </a:schemeClr>
              </a:buClr>
              <a:buFont typeface="Arial" pitchFamily="34" charset="0"/>
              <a:buChar char="•"/>
              <a:defRPr/>
            </a:pPr>
            <a:r>
              <a:rPr lang="en-US" dirty="0" smtClean="0"/>
              <a:t>BHPB </a:t>
            </a:r>
          </a:p>
          <a:p>
            <a:pPr marL="548640" indent="-411480" eaLnBrk="1" fontAlgn="auto" hangingPunct="1">
              <a:spcAft>
                <a:spcPts val="0"/>
              </a:spcAft>
              <a:buClr>
                <a:schemeClr val="tx1">
                  <a:shade val="95000"/>
                </a:schemeClr>
              </a:buClr>
              <a:buFont typeface="Arial" pitchFamily="34" charset="0"/>
              <a:buChar char="•"/>
              <a:defRPr/>
            </a:pPr>
            <a:r>
              <a:rPr lang="en-US" dirty="0" smtClean="0"/>
              <a:t>Calypso</a:t>
            </a:r>
          </a:p>
          <a:p>
            <a:pPr marL="548640" indent="-411480" eaLnBrk="1" fontAlgn="auto" hangingPunct="1">
              <a:spcAft>
                <a:spcPts val="0"/>
              </a:spcAft>
              <a:buClr>
                <a:schemeClr val="tx1">
                  <a:shade val="95000"/>
                </a:schemeClr>
              </a:buClr>
              <a:buFont typeface="Arial" pitchFamily="34" charset="0"/>
              <a:buChar char="•"/>
              <a:defRPr/>
            </a:pPr>
            <a:r>
              <a:rPr lang="en-US" dirty="0" smtClean="0"/>
              <a:t>Chevron</a:t>
            </a:r>
          </a:p>
          <a:p>
            <a:pPr marL="548640" indent="-411480" eaLnBrk="1" fontAlgn="auto" hangingPunct="1">
              <a:spcAft>
                <a:spcPts val="0"/>
              </a:spcAft>
              <a:buClr>
                <a:schemeClr val="tx1">
                  <a:shade val="95000"/>
                </a:schemeClr>
              </a:buClr>
              <a:buFont typeface="Arial" pitchFamily="34" charset="0"/>
              <a:buChar char="•"/>
              <a:defRPr/>
            </a:pPr>
            <a:r>
              <a:rPr lang="en-US" dirty="0" smtClean="0"/>
              <a:t>ConocoPhillips</a:t>
            </a:r>
          </a:p>
          <a:p>
            <a:pPr marL="548640" indent="-411480" eaLnBrk="1" fontAlgn="auto" hangingPunct="1">
              <a:spcAft>
                <a:spcPts val="0"/>
              </a:spcAft>
              <a:buClr>
                <a:schemeClr val="tx1">
                  <a:shade val="95000"/>
                </a:schemeClr>
              </a:buClr>
              <a:buFont typeface="Arial" pitchFamily="34" charset="0"/>
              <a:buChar char="•"/>
              <a:defRPr/>
            </a:pPr>
            <a:r>
              <a:rPr lang="en-US" dirty="0" smtClean="0"/>
              <a:t>Deep Gulf</a:t>
            </a:r>
          </a:p>
          <a:p>
            <a:pPr marL="548640" indent="-411480" eaLnBrk="1" fontAlgn="auto" hangingPunct="1">
              <a:spcAft>
                <a:spcPts val="0"/>
              </a:spcAft>
              <a:buClr>
                <a:schemeClr val="tx1">
                  <a:shade val="95000"/>
                </a:schemeClr>
              </a:buClr>
              <a:buFont typeface="Arial" pitchFamily="34" charset="0"/>
              <a:buChar char="•"/>
              <a:defRPr/>
            </a:pPr>
            <a:r>
              <a:rPr lang="en-US" dirty="0" smtClean="0"/>
              <a:t>ExxonMobil</a:t>
            </a:r>
          </a:p>
          <a:p>
            <a:pPr marL="548640" indent="-411480" eaLnBrk="1" fontAlgn="auto" hangingPunct="1">
              <a:spcAft>
                <a:spcPts val="0"/>
              </a:spcAft>
              <a:buClr>
                <a:schemeClr val="tx1">
                  <a:shade val="95000"/>
                </a:schemeClr>
              </a:buClr>
              <a:buFont typeface="Arial" pitchFamily="34" charset="0"/>
              <a:buChar char="•"/>
              <a:defRPr/>
            </a:pPr>
            <a:r>
              <a:rPr lang="en-US" dirty="0" smtClean="0"/>
              <a:t>Hess</a:t>
            </a:r>
          </a:p>
          <a:p>
            <a:pPr marL="548640" indent="-411480" eaLnBrk="1" fontAlgn="auto" hangingPunct="1">
              <a:spcAft>
                <a:spcPts val="0"/>
              </a:spcAft>
              <a:buClr>
                <a:schemeClr val="tx1">
                  <a:shade val="95000"/>
                </a:schemeClr>
              </a:buClr>
              <a:buFont typeface="Arial" pitchFamily="34" charset="0"/>
              <a:buChar char="•"/>
              <a:defRPr/>
            </a:pPr>
            <a:r>
              <a:rPr lang="en-US" dirty="0" err="1" smtClean="0"/>
              <a:t>McMoRan</a:t>
            </a:r>
            <a:r>
              <a:rPr lang="en-US" dirty="0" smtClean="0"/>
              <a:t> (PXP)</a:t>
            </a:r>
          </a:p>
          <a:p>
            <a:pPr marL="548640" indent="-411480" eaLnBrk="1" fontAlgn="auto" hangingPunct="1">
              <a:spcAft>
                <a:spcPts val="0"/>
              </a:spcAft>
              <a:buClr>
                <a:schemeClr val="tx1">
                  <a:shade val="95000"/>
                </a:schemeClr>
              </a:buClr>
              <a:buFont typeface="Arial" pitchFamily="34" charset="0"/>
              <a:buChar char="•"/>
              <a:defRPr/>
            </a:pPr>
            <a:r>
              <a:rPr lang="en-US" dirty="0" err="1" smtClean="0"/>
              <a:t>Nexen</a:t>
            </a:r>
            <a:endParaRPr lang="en-US" dirty="0" smtClean="0"/>
          </a:p>
          <a:p>
            <a:pPr marL="548640" indent="-411480" eaLnBrk="1" fontAlgn="auto" hangingPunct="1">
              <a:spcAft>
                <a:spcPts val="0"/>
              </a:spcAft>
              <a:buClr>
                <a:schemeClr val="tx1">
                  <a:shade val="95000"/>
                </a:schemeClr>
              </a:buClr>
              <a:buFont typeface="Arial" pitchFamily="34" charset="0"/>
              <a:buChar char="•"/>
              <a:defRPr/>
            </a:pPr>
            <a:r>
              <a:rPr lang="en-US" dirty="0" smtClean="0"/>
              <a:t>Noble</a:t>
            </a:r>
          </a:p>
          <a:p>
            <a:pPr marL="548640" indent="-411480" eaLnBrk="1" fontAlgn="auto" hangingPunct="1">
              <a:spcAft>
                <a:spcPts val="0"/>
              </a:spcAft>
              <a:buClr>
                <a:schemeClr val="tx1">
                  <a:shade val="95000"/>
                </a:schemeClr>
              </a:buClr>
              <a:buFont typeface="Arial" pitchFamily="34" charset="0"/>
              <a:buChar char="•"/>
              <a:defRPr/>
            </a:pPr>
            <a:r>
              <a:rPr lang="en-US" dirty="0" smtClean="0"/>
              <a:t>Shell</a:t>
            </a:r>
          </a:p>
          <a:p>
            <a:pPr marL="548640" indent="-411480" eaLnBrk="1" fontAlgn="auto" hangingPunct="1">
              <a:spcAft>
                <a:spcPts val="0"/>
              </a:spcAft>
              <a:buClr>
                <a:schemeClr val="tx1">
                  <a:shade val="95000"/>
                </a:schemeClr>
              </a:buClr>
              <a:buFont typeface="Arial" pitchFamily="34" charset="0"/>
              <a:buChar char="•"/>
              <a:defRPr/>
            </a:pPr>
            <a:r>
              <a:rPr lang="en-US" dirty="0" smtClean="0"/>
              <a:t>Statoil</a:t>
            </a:r>
          </a:p>
          <a:p>
            <a:pPr marL="548640" indent="-411480" eaLnBrk="1" fontAlgn="auto" hangingPunct="1">
              <a:spcAft>
                <a:spcPts val="0"/>
              </a:spcAft>
              <a:buClr>
                <a:schemeClr val="tx1">
                  <a:shade val="95000"/>
                </a:schemeClr>
              </a:buClr>
              <a:buFont typeface="Arial" pitchFamily="34" charset="0"/>
              <a:buChar char="•"/>
              <a:defRPr/>
            </a:pPr>
            <a:r>
              <a:rPr lang="en-US" dirty="0" smtClean="0"/>
              <a:t>Woodside</a:t>
            </a:r>
          </a:p>
          <a:p>
            <a:pPr marL="548640" indent="-411480" eaLnBrk="1" fontAlgn="auto" hangingPunct="1">
              <a:spcAft>
                <a:spcPts val="0"/>
              </a:spcAft>
              <a:buClr>
                <a:schemeClr val="tx1">
                  <a:shade val="95000"/>
                </a:schemeClr>
              </a:buClr>
              <a:buFont typeface="Arial" pitchFamily="34" charset="0"/>
              <a:buChar char="•"/>
              <a:defRPr/>
            </a:pPr>
            <a:endParaRPr lang="en-US" dirty="0" smtClean="0"/>
          </a:p>
        </p:txBody>
      </p:sp>
      <p:pic>
        <p:nvPicPr>
          <p:cNvPr id="410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59436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pPr eaLnBrk="1" fontAlgn="auto" hangingPunct="1">
              <a:spcAft>
                <a:spcPts val="0"/>
              </a:spcAft>
              <a:defRPr/>
            </a:pPr>
            <a:r>
              <a:rPr lang="en-US" dirty="0" smtClean="0"/>
              <a:t>Key Provisions Reviewed and Revised</a:t>
            </a:r>
          </a:p>
        </p:txBody>
      </p:sp>
      <p:sp>
        <p:nvSpPr>
          <p:cNvPr id="6147" name="Content Placeholder 2"/>
          <p:cNvSpPr>
            <a:spLocks noGrp="1"/>
          </p:cNvSpPr>
          <p:nvPr>
            <p:ph idx="1"/>
          </p:nvPr>
        </p:nvSpPr>
        <p:spPr/>
        <p:txBody>
          <a:bodyPr/>
          <a:lstStyle/>
          <a:p>
            <a:pPr eaLnBrk="1" hangingPunct="1"/>
            <a:r>
              <a:rPr lang="en-US" dirty="0" smtClean="0"/>
              <a:t>Definitions</a:t>
            </a:r>
          </a:p>
          <a:p>
            <a:pPr eaLnBrk="1" hangingPunct="1"/>
            <a:r>
              <a:rPr lang="en-US" dirty="0" smtClean="0"/>
              <a:t>Well Planning</a:t>
            </a:r>
          </a:p>
          <a:p>
            <a:pPr lvl="1" eaLnBrk="1" hangingPunct="1"/>
            <a:r>
              <a:rPr lang="en-US" dirty="0" smtClean="0"/>
              <a:t>Article 2.68 (Well Plan)</a:t>
            </a:r>
          </a:p>
          <a:p>
            <a:pPr lvl="1" eaLnBrk="1" hangingPunct="1"/>
            <a:r>
              <a:rPr lang="en-US" dirty="0" smtClean="0"/>
              <a:t>Article 5.7 (Information to Participating Parties)</a:t>
            </a:r>
          </a:p>
          <a:p>
            <a:pPr lvl="1" eaLnBrk="1" hangingPunct="1"/>
            <a:r>
              <a:rPr lang="en-US" dirty="0" smtClean="0"/>
              <a:t>Articles 10.1.1/11.1.1/13.1.1 (Revision of Well Plan)</a:t>
            </a:r>
          </a:p>
          <a:p>
            <a:pPr lvl="1" eaLnBrk="1" hangingPunct="1"/>
            <a:r>
              <a:rPr lang="en-US" dirty="0" smtClean="0"/>
              <a:t>Articles 10.1.2/11.1.2/13.1.2 (Automatic Revision of Well Plan)</a:t>
            </a:r>
          </a:p>
          <a:p>
            <a:pPr lvl="1" eaLnBrk="1" hangingPunct="1"/>
            <a:r>
              <a:rPr lang="en-US" dirty="0" smtClean="0"/>
              <a:t>Articles 10.1.4/11.1.4/13.1.4 (AFE Overruns &amp; Substitute Well)</a:t>
            </a:r>
          </a:p>
          <a:p>
            <a:pPr eaLnBrk="1" hangingPunct="1"/>
            <a:r>
              <a:rPr lang="en-US" dirty="0" smtClean="0"/>
              <a:t>Article 22 (Liabilities)</a:t>
            </a:r>
          </a:p>
        </p:txBody>
      </p:sp>
      <p:pic>
        <p:nvPicPr>
          <p:cNvPr id="614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57912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pPr eaLnBrk="1" fontAlgn="auto" hangingPunct="1">
              <a:spcAft>
                <a:spcPts val="0"/>
              </a:spcAft>
              <a:defRPr/>
            </a:pPr>
            <a:r>
              <a:rPr lang="en-US" dirty="0" smtClean="0"/>
              <a:t>Key Provisions Reviewed and Revised</a:t>
            </a:r>
          </a:p>
        </p:txBody>
      </p:sp>
      <p:sp>
        <p:nvSpPr>
          <p:cNvPr id="6147" name="Content Placeholder 2"/>
          <p:cNvSpPr>
            <a:spLocks noGrp="1"/>
          </p:cNvSpPr>
          <p:nvPr>
            <p:ph idx="1"/>
          </p:nvPr>
        </p:nvSpPr>
        <p:spPr/>
        <p:txBody>
          <a:bodyPr/>
          <a:lstStyle/>
          <a:p>
            <a:pPr eaLnBrk="1" hangingPunct="1"/>
            <a:r>
              <a:rPr lang="en-US" dirty="0" smtClean="0"/>
              <a:t>Article 24 (Transfer of Interest)</a:t>
            </a:r>
          </a:p>
          <a:p>
            <a:pPr eaLnBrk="1" hangingPunct="1"/>
            <a:r>
              <a:rPr lang="en-US" dirty="0" smtClean="0"/>
              <a:t>Article 4 (Selection of Operator)</a:t>
            </a:r>
          </a:p>
          <a:p>
            <a:pPr eaLnBrk="1" hangingPunct="1"/>
            <a:r>
              <a:rPr lang="en-US" dirty="0" smtClean="0"/>
              <a:t>Article 5 (Rights and Duties of Operator)</a:t>
            </a:r>
          </a:p>
          <a:p>
            <a:pPr eaLnBrk="1" hangingPunct="1"/>
            <a:r>
              <a:rPr lang="en-US" dirty="0" smtClean="0"/>
              <a:t>Exhibit “B” (Insurance)</a:t>
            </a:r>
          </a:p>
        </p:txBody>
      </p:sp>
      <p:pic>
        <p:nvPicPr>
          <p:cNvPr id="614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57912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8664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295400"/>
            <a:ext cx="8229600" cy="5181600"/>
          </a:xfrm>
        </p:spPr>
        <p:txBody>
          <a:bodyPr/>
          <a:lstStyle/>
          <a:p>
            <a:pPr eaLnBrk="1" hangingPunct="1"/>
            <a:r>
              <a:rPr lang="en-US" sz="2400" dirty="0" smtClean="0"/>
              <a:t>Claim</a:t>
            </a:r>
          </a:p>
          <a:p>
            <a:pPr eaLnBrk="1" hangingPunct="1"/>
            <a:r>
              <a:rPr lang="en-US" sz="2400" dirty="0" smtClean="0"/>
              <a:t>Competitive Contract</a:t>
            </a:r>
          </a:p>
          <a:p>
            <a:pPr eaLnBrk="1" hangingPunct="1"/>
            <a:r>
              <a:rPr lang="en-US" sz="2400" dirty="0" smtClean="0"/>
              <a:t>Costs</a:t>
            </a:r>
          </a:p>
          <a:p>
            <a:pPr eaLnBrk="1" hangingPunct="1"/>
            <a:r>
              <a:rPr lang="en-US" sz="2400" dirty="0" smtClean="0"/>
              <a:t>DOI</a:t>
            </a:r>
          </a:p>
          <a:p>
            <a:pPr eaLnBrk="1" hangingPunct="1"/>
            <a:r>
              <a:rPr lang="en-US" sz="2400" dirty="0" smtClean="0"/>
              <a:t>Gross Negligence</a:t>
            </a:r>
          </a:p>
          <a:p>
            <a:pPr eaLnBrk="1" hangingPunct="1"/>
            <a:r>
              <a:rPr lang="en-US" sz="2400" dirty="0" smtClean="0"/>
              <a:t>Package Sale</a:t>
            </a:r>
          </a:p>
          <a:p>
            <a:pPr eaLnBrk="1" hangingPunct="1"/>
            <a:r>
              <a:rPr lang="en-US" sz="2400" dirty="0" smtClean="0"/>
              <a:t>Regardless of Fault</a:t>
            </a:r>
          </a:p>
          <a:p>
            <a:pPr eaLnBrk="1" hangingPunct="1"/>
            <a:r>
              <a:rPr lang="en-US" sz="2400" dirty="0" smtClean="0"/>
              <a:t>Senior Supervisory Personnel</a:t>
            </a:r>
          </a:p>
          <a:p>
            <a:pPr eaLnBrk="1" hangingPunct="1"/>
            <a:r>
              <a:rPr lang="en-US" sz="2400" dirty="0" smtClean="0"/>
              <a:t>Transfer of Interest</a:t>
            </a:r>
          </a:p>
          <a:p>
            <a:pPr eaLnBrk="1" hangingPunct="1"/>
            <a:r>
              <a:rPr lang="en-US" sz="2400" dirty="0" smtClean="0"/>
              <a:t>Transfer Notice</a:t>
            </a:r>
          </a:p>
          <a:p>
            <a:pPr eaLnBrk="1" hangingPunct="1"/>
            <a:r>
              <a:rPr lang="en-US" sz="2400" dirty="0" smtClean="0"/>
              <a:t>Well Plan</a:t>
            </a:r>
          </a:p>
          <a:p>
            <a:pPr eaLnBrk="1" hangingPunct="1"/>
            <a:r>
              <a:rPr lang="en-US" sz="2400" dirty="0" smtClean="0"/>
              <a:t>Willful Misconduct</a:t>
            </a:r>
          </a:p>
          <a:p>
            <a:endParaRPr lang="en-US" dirty="0"/>
          </a:p>
        </p:txBody>
      </p:sp>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57912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4403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pPr eaLnBrk="1" fontAlgn="auto" hangingPunct="1">
              <a:spcAft>
                <a:spcPts val="0"/>
              </a:spcAft>
              <a:defRPr/>
            </a:pPr>
            <a:r>
              <a:rPr lang="en-US" dirty="0" smtClean="0"/>
              <a:t>Key Provisions Updated</a:t>
            </a:r>
            <a:br>
              <a:rPr lang="en-US" dirty="0" smtClean="0"/>
            </a:br>
            <a:r>
              <a:rPr lang="en-US" dirty="0" smtClean="0"/>
              <a:t>Well Planning</a:t>
            </a:r>
          </a:p>
        </p:txBody>
      </p:sp>
      <p:sp>
        <p:nvSpPr>
          <p:cNvPr id="7171" name="Content Placeholder 2"/>
          <p:cNvSpPr>
            <a:spLocks noGrp="1"/>
          </p:cNvSpPr>
          <p:nvPr>
            <p:ph idx="1"/>
          </p:nvPr>
        </p:nvSpPr>
        <p:spPr>
          <a:xfrm>
            <a:off x="457200" y="1447800"/>
            <a:ext cx="8229600" cy="5086350"/>
          </a:xfrm>
        </p:spPr>
        <p:txBody>
          <a:bodyPr/>
          <a:lstStyle/>
          <a:p>
            <a:pPr eaLnBrk="1" hangingPunct="1"/>
            <a:r>
              <a:rPr lang="en-US" sz="2400" dirty="0" smtClean="0"/>
              <a:t>Includes WCD, Basis of Well Design and Well Containment System as information to be provided to Participating Parties</a:t>
            </a:r>
          </a:p>
          <a:p>
            <a:pPr marL="548640" indent="-411480" eaLnBrk="1" fontAlgn="auto" hangingPunct="1">
              <a:spcAft>
                <a:spcPts val="0"/>
              </a:spcAft>
              <a:buClr>
                <a:schemeClr val="tx1">
                  <a:shade val="95000"/>
                </a:schemeClr>
              </a:buClr>
              <a:buFont typeface="Wingdings 2"/>
              <a:buChar char=""/>
              <a:defRPr/>
            </a:pPr>
            <a:r>
              <a:rPr lang="en-US" sz="2400" dirty="0" smtClean="0"/>
              <a:t>Provides </a:t>
            </a:r>
            <a:r>
              <a:rPr lang="en-US" sz="2400" dirty="0"/>
              <a:t>for Pre-Exploratory Well AFE Meeting</a:t>
            </a:r>
            <a:r>
              <a:rPr lang="en-US" sz="2600" dirty="0"/>
              <a:t>:</a:t>
            </a:r>
          </a:p>
          <a:p>
            <a:pPr marL="869315" lvl="1" indent="-411480" eaLnBrk="1" fontAlgn="auto" hangingPunct="1">
              <a:spcAft>
                <a:spcPts val="0"/>
              </a:spcAft>
              <a:buClr>
                <a:schemeClr val="tx1">
                  <a:shade val="95000"/>
                </a:schemeClr>
              </a:buClr>
              <a:buFont typeface="Wingdings 2"/>
              <a:buChar char=""/>
              <a:defRPr/>
            </a:pPr>
            <a:r>
              <a:rPr lang="en-US" sz="2200" dirty="0"/>
              <a:t>Intended to communicate preliminary well design, rig selection/type and timing, a total estimated depth, Objective Depth criteria, surface and bottom hole location(s), and zone(s) of interest</a:t>
            </a:r>
          </a:p>
          <a:p>
            <a:pPr marL="869315" lvl="1" indent="-411480" eaLnBrk="1" fontAlgn="auto" hangingPunct="1">
              <a:spcAft>
                <a:spcPts val="0"/>
              </a:spcAft>
              <a:buClr>
                <a:schemeClr val="tx1">
                  <a:shade val="95000"/>
                </a:schemeClr>
              </a:buClr>
              <a:buFont typeface="Wingdings 2"/>
              <a:buChar char=""/>
              <a:defRPr/>
            </a:pPr>
            <a:r>
              <a:rPr lang="en-US" sz="2200" dirty="0"/>
              <a:t>Also Applies to Appraisal Drilling</a:t>
            </a:r>
            <a:r>
              <a:rPr lang="en-US" sz="2000" dirty="0"/>
              <a:t> </a:t>
            </a:r>
            <a:endParaRPr lang="en-US" sz="2000" dirty="0" smtClean="0"/>
          </a:p>
          <a:p>
            <a:pPr marL="457835" lvl="1" indent="0" eaLnBrk="1" fontAlgn="auto" hangingPunct="1">
              <a:spcAft>
                <a:spcPts val="0"/>
              </a:spcAft>
              <a:buClr>
                <a:schemeClr val="tx1">
                  <a:shade val="95000"/>
                </a:schemeClr>
              </a:buClr>
              <a:buNone/>
              <a:defRPr/>
            </a:pPr>
            <a:endParaRPr lang="en-US" sz="2000" dirty="0"/>
          </a:p>
          <a:p>
            <a:pPr marL="548640" indent="-411480" eaLnBrk="1" fontAlgn="auto" hangingPunct="1">
              <a:spcAft>
                <a:spcPts val="0"/>
              </a:spcAft>
              <a:buClr>
                <a:schemeClr val="tx1">
                  <a:shade val="95000"/>
                </a:schemeClr>
              </a:buClr>
              <a:buFont typeface="Wingdings 2"/>
              <a:buChar char=""/>
              <a:defRPr/>
            </a:pPr>
            <a:r>
              <a:rPr lang="en-US" sz="2400" dirty="0"/>
              <a:t>Addresses Automatic Revisions to the Well Plan </a:t>
            </a:r>
            <a:r>
              <a:rPr lang="en-US" sz="2400" dirty="0" smtClean="0"/>
              <a:t>Pre- </a:t>
            </a:r>
            <a:r>
              <a:rPr lang="en-US" sz="2400" dirty="0"/>
              <a:t>and </a:t>
            </a:r>
            <a:r>
              <a:rPr lang="en-US" sz="2400" dirty="0" smtClean="0"/>
              <a:t>Post-Well </a:t>
            </a:r>
            <a:r>
              <a:rPr lang="en-US" sz="2400" dirty="0"/>
              <a:t>Commencement</a:t>
            </a:r>
          </a:p>
          <a:p>
            <a:pPr eaLnBrk="1" hangingPunct="1"/>
            <a:endParaRPr lang="en-US" dirty="0" smtClean="0"/>
          </a:p>
        </p:txBody>
      </p:sp>
      <p:pic>
        <p:nvPicPr>
          <p:cNvPr id="717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60198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17256" y="228600"/>
            <a:ext cx="8229600" cy="1143000"/>
          </a:xfrm>
        </p:spPr>
        <p:txBody>
          <a:bodyPr/>
          <a:lstStyle/>
          <a:p>
            <a:pPr eaLnBrk="1" fontAlgn="auto" hangingPunct="1">
              <a:spcAft>
                <a:spcPts val="0"/>
              </a:spcAft>
              <a:defRPr/>
            </a:pPr>
            <a:r>
              <a:rPr lang="en-US" dirty="0" smtClean="0"/>
              <a:t>Article 22</a:t>
            </a:r>
          </a:p>
        </p:txBody>
      </p:sp>
      <p:sp>
        <p:nvSpPr>
          <p:cNvPr id="9219" name="Content Placeholder 2"/>
          <p:cNvSpPr>
            <a:spLocks noGrp="1"/>
          </p:cNvSpPr>
          <p:nvPr>
            <p:ph idx="1"/>
          </p:nvPr>
        </p:nvSpPr>
        <p:spPr>
          <a:xfrm>
            <a:off x="457200" y="1143000"/>
            <a:ext cx="8229600" cy="5165725"/>
          </a:xfrm>
        </p:spPr>
        <p:txBody>
          <a:bodyPr/>
          <a:lstStyle/>
          <a:p>
            <a:pPr eaLnBrk="1" hangingPunct="1"/>
            <a:r>
              <a:rPr lang="en-US" sz="2600" dirty="0" smtClean="0"/>
              <a:t>With respect to Liability, provides options to either:</a:t>
            </a:r>
          </a:p>
          <a:p>
            <a:pPr lvl="1" eaLnBrk="1" hangingPunct="1"/>
            <a:r>
              <a:rPr lang="en-US" dirty="0" smtClean="0"/>
              <a:t>Limit Operator’s financial exposure in the case of Gross Negligence/Willful Misconduct</a:t>
            </a:r>
          </a:p>
          <a:p>
            <a:pPr lvl="2" eaLnBrk="1" hangingPunct="1"/>
            <a:r>
              <a:rPr lang="en-US" dirty="0" smtClean="0"/>
              <a:t>All Participating Party’s liable for proportionate share up to a certain dollar amount (“Cap”) regardless of gross negligence/willful misconduct</a:t>
            </a:r>
          </a:p>
          <a:p>
            <a:pPr lvl="2" eaLnBrk="1" hangingPunct="1"/>
            <a:r>
              <a:rPr lang="en-US" dirty="0" smtClean="0"/>
              <a:t>All amounts in excess of the Cap are borne by a Party only to the extent caused by their gross negligence/willful misconduct</a:t>
            </a:r>
          </a:p>
          <a:p>
            <a:pPr marL="319088" indent="0" algn="ctr" eaLnBrk="1" hangingPunct="1">
              <a:buNone/>
            </a:pPr>
            <a:r>
              <a:rPr lang="en-US" sz="2000" dirty="0" smtClean="0"/>
              <a:t>OR</a:t>
            </a:r>
          </a:p>
          <a:p>
            <a:pPr lvl="1" eaLnBrk="1" hangingPunct="1"/>
            <a:r>
              <a:rPr lang="en-US" dirty="0" smtClean="0"/>
              <a:t>Make Party that is Grossly Negligent solely responsible with unlimited liability</a:t>
            </a:r>
          </a:p>
          <a:p>
            <a:pPr eaLnBrk="1" hangingPunct="1"/>
            <a:endParaRPr lang="en-US" dirty="0" smtClean="0">
              <a:solidFill>
                <a:srgbClr val="FF0000"/>
              </a:solidFill>
            </a:endParaRPr>
          </a:p>
        </p:txBody>
      </p:sp>
      <p:pic>
        <p:nvPicPr>
          <p:cNvPr id="922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8674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Article 22</a:t>
            </a:r>
            <a:endParaRPr lang="en-US" dirty="0"/>
          </a:p>
        </p:txBody>
      </p:sp>
      <p:sp>
        <p:nvSpPr>
          <p:cNvPr id="10243" name="Content Placeholder 2"/>
          <p:cNvSpPr>
            <a:spLocks noGrp="1"/>
          </p:cNvSpPr>
          <p:nvPr>
            <p:ph idx="1"/>
          </p:nvPr>
        </p:nvSpPr>
        <p:spPr/>
        <p:txBody>
          <a:bodyPr/>
          <a:lstStyle/>
          <a:p>
            <a:pPr eaLnBrk="1" hangingPunct="1"/>
            <a:r>
              <a:rPr lang="en-US" sz="2600" dirty="0" smtClean="0"/>
              <a:t>Includes Optional Definition of Senior Supervisory Personnel in Connection with Gross Negligence/ Willful Misconduct</a:t>
            </a:r>
          </a:p>
          <a:p>
            <a:pPr lvl="1" eaLnBrk="1" hangingPunct="1"/>
            <a:r>
              <a:rPr lang="en-US" dirty="0" smtClean="0"/>
              <a:t>Similar to AIPN Model Form JOA definition</a:t>
            </a:r>
          </a:p>
          <a:p>
            <a:pPr marL="585788" lvl="1" indent="0" eaLnBrk="1" hangingPunct="1">
              <a:buNone/>
            </a:pPr>
            <a:endParaRPr lang="en-US" dirty="0" smtClean="0"/>
          </a:p>
          <a:p>
            <a:pPr eaLnBrk="1" hangingPunct="1"/>
            <a:r>
              <a:rPr lang="en-US" sz="2600" dirty="0" smtClean="0"/>
              <a:t>All Participating Parties must reimburse Operator for their proportionate share of costs and expenses until a final determination of Gross Negligence/Willful Misconduct is made</a:t>
            </a:r>
          </a:p>
          <a:p>
            <a:pPr eaLnBrk="1" hangingPunct="1"/>
            <a:endParaRPr lang="en-US" dirty="0" smtClean="0"/>
          </a:p>
        </p:txBody>
      </p:sp>
      <p:pic>
        <p:nvPicPr>
          <p:cNvPr id="1024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5943600"/>
            <a:ext cx="1619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662</TotalTime>
  <Words>1017</Words>
  <Application>Microsoft Office PowerPoint</Application>
  <PresentationFormat>On-screen Show (4:3)</PresentationFormat>
  <Paragraphs>135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Deepwater JOA Revisions Update</vt:lpstr>
      <vt:lpstr>Disclaimer</vt:lpstr>
      <vt:lpstr> Participating Companies</vt:lpstr>
      <vt:lpstr>Key Provisions Reviewed and Revised</vt:lpstr>
      <vt:lpstr>Key Provisions Reviewed and Revised</vt:lpstr>
      <vt:lpstr>Definitions</vt:lpstr>
      <vt:lpstr>Key Provisions Updated Well Planning</vt:lpstr>
      <vt:lpstr>Article 22</vt:lpstr>
      <vt:lpstr>Article 22</vt:lpstr>
      <vt:lpstr>Article 24</vt:lpstr>
      <vt:lpstr>Article 24</vt:lpstr>
      <vt:lpstr>Article 4</vt:lpstr>
      <vt:lpstr>Article 5</vt:lpstr>
      <vt:lpstr>Exhibit “B” - Insurance</vt:lpstr>
      <vt:lpstr>Exhibit “B” – Insurance</vt:lpstr>
      <vt:lpstr>Exhibit “B” - Insurance</vt:lpstr>
      <vt:lpstr>Exhibit “B” - Insurance</vt:lpstr>
      <vt:lpstr>Forward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Charlie Barnes</dc:creator>
  <cp:lastModifiedBy>APCAVC</cp:lastModifiedBy>
  <cp:revision>60</cp:revision>
  <dcterms:created xsi:type="dcterms:W3CDTF">2013-06-17T15:32:53Z</dcterms:created>
  <dcterms:modified xsi:type="dcterms:W3CDTF">2014-01-23T22:21:50Z</dcterms:modified>
</cp:coreProperties>
</file>